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58" r:id="rId2"/>
  </p:sldMasterIdLst>
  <p:notesMasterIdLst>
    <p:notesMasterId r:id="rId14"/>
  </p:notesMasterIdLst>
  <p:handoutMasterIdLst>
    <p:handoutMasterId r:id="rId15"/>
  </p:handoutMasterIdLst>
  <p:sldIdLst>
    <p:sldId id="256" r:id="rId3"/>
    <p:sldId id="349" r:id="rId4"/>
    <p:sldId id="358" r:id="rId5"/>
    <p:sldId id="359" r:id="rId6"/>
    <p:sldId id="360" r:id="rId7"/>
    <p:sldId id="361" r:id="rId8"/>
    <p:sldId id="355" r:id="rId9"/>
    <p:sldId id="362" r:id="rId10"/>
    <p:sldId id="363" r:id="rId11"/>
    <p:sldId id="365" r:id="rId12"/>
    <p:sldId id="357" r:id="rId1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DAB48E"/>
    <a:srgbClr val="F3FD71"/>
    <a:srgbClr val="D1A375"/>
    <a:srgbClr val="F6FE94"/>
    <a:srgbClr val="F8FEA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0" autoAdjust="0"/>
    <p:restoredTop sz="94660"/>
  </p:normalViewPr>
  <p:slideViewPr>
    <p:cSldViewPr>
      <p:cViewPr>
        <p:scale>
          <a:sx n="64" d="100"/>
          <a:sy n="64" d="100"/>
        </p:scale>
        <p:origin x="-68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08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F3ACC90-C953-4439-B103-B49D0C4D2F36}" type="datetimeFigureOut">
              <a:rPr lang="fr-FR"/>
              <a:pPr/>
              <a:t>12/05/2016</a:t>
            </a:fld>
            <a:endParaRPr lang="fr-FR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B6DB0C7-703D-4F9C-8B36-244A2485DE30}" type="slidenum">
              <a:rPr lang="fr-FR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A68FB-FC10-42C9-929C-62A19786DFA3}" type="datetimeFigureOut">
              <a:rPr lang="en-US" smtClean="0"/>
              <a:pPr/>
              <a:t>5/12/2016</a:t>
            </a:fld>
            <a:endParaRPr 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B3D4F-3367-481A-90C2-DEFCF4E338E9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40F5D-BE94-4638-91A0-F86D0163F513}" type="slidenum">
              <a:rPr lang="fr-FR" smtClean="0"/>
              <a:pPr/>
              <a:t>7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contenu 2"/>
          <p:cNvSpPr txBox="1">
            <a:spLocks/>
          </p:cNvSpPr>
          <p:nvPr/>
        </p:nvSpPr>
        <p:spPr>
          <a:xfrm>
            <a:off x="142875" y="1412875"/>
            <a:ext cx="8893175" cy="463867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7C80"/>
              </a:buClr>
              <a:buFont typeface="Impact" pitchFamily="34" charset="0"/>
              <a:buNone/>
              <a:defRPr/>
            </a:pPr>
            <a:endParaRPr lang="fr-FR" kern="0" dirty="0">
              <a:latin typeface="+mn-lt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42875" y="1412875"/>
            <a:ext cx="8893175" cy="463867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7C80"/>
              </a:buClr>
              <a:buFont typeface="Impact" pitchFamily="34" charset="0"/>
              <a:buNone/>
              <a:defRPr/>
            </a:pPr>
            <a:endParaRPr lang="fr-FR" kern="0" dirty="0">
              <a:latin typeface="+mn-lt"/>
            </a:endParaRPr>
          </a:p>
        </p:txBody>
      </p:sp>
      <p:pic>
        <p:nvPicPr>
          <p:cNvPr id="48132" name="Picture 1038" descr="plume fondnlleu-teinte22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9750" y="1916113"/>
            <a:ext cx="79930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76713" y="5507038"/>
            <a:ext cx="97155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20"/>
          <p:cNvSpPr>
            <a:spLocks noChangeShapeType="1"/>
          </p:cNvSpPr>
          <p:nvPr/>
        </p:nvSpPr>
        <p:spPr bwMode="auto">
          <a:xfrm flipH="1">
            <a:off x="179388" y="6237288"/>
            <a:ext cx="8893175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fr-FR" dirty="0">
              <a:latin typeface="+mn-lt"/>
            </a:endParaRPr>
          </a:p>
        </p:txBody>
      </p:sp>
      <p:pic>
        <p:nvPicPr>
          <p:cNvPr id="48135" name="Picture 4" descr="C:\Donnees\Mes Documents\02. Com 3-5 Lab\Template\logo13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940425" y="333375"/>
            <a:ext cx="2547938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8136" name="Object 1036"/>
          <p:cNvGraphicFramePr>
            <a:graphicFrameLocks noChangeAspect="1"/>
          </p:cNvGraphicFramePr>
          <p:nvPr/>
        </p:nvGraphicFramePr>
        <p:xfrm>
          <a:off x="5702300" y="5373688"/>
          <a:ext cx="2325688" cy="633412"/>
        </p:xfrm>
        <a:graphic>
          <a:graphicData uri="http://schemas.openxmlformats.org/presentationml/2006/ole">
            <p:oleObj spid="_x0000_s48136" r:id="rId17" imgW="2566416" imgH="638556" progId="Word.Picture.8">
              <p:embed/>
            </p:oleObj>
          </a:graphicData>
        </a:graphic>
      </p:graphicFrame>
      <p:sp>
        <p:nvSpPr>
          <p:cNvPr id="11" name="Rectangle 10"/>
          <p:cNvSpPr/>
          <p:nvPr userDrawn="1"/>
        </p:nvSpPr>
        <p:spPr>
          <a:xfrm>
            <a:off x="3059113" y="6453188"/>
            <a:ext cx="2844800" cy="230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+mn-lt"/>
              </a:rPr>
              <a:t>Copyright © 2011 III-V Lab. All rights reserved.</a:t>
            </a:r>
            <a:r>
              <a:rPr lang="en-GB" sz="900" dirty="0">
                <a:latin typeface="+mn-lt"/>
              </a:rPr>
              <a:t> </a:t>
            </a:r>
            <a:endParaRPr lang="fr-FR" sz="200" dirty="0">
              <a:latin typeface="+mn-lt"/>
            </a:endParaRPr>
          </a:p>
        </p:txBody>
      </p:sp>
      <p:pic>
        <p:nvPicPr>
          <p:cNvPr id="48138" name="Image 10" descr="NOKIA_LOGO_BLUE.png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403350" y="5205413"/>
            <a:ext cx="23050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 spd="slow" advTm="7000"/>
  <p:hf hdr="0" ftr="0"/>
  <p:txStyles>
    <p:titleStyle>
      <a:lvl1pPr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7C80"/>
        </a:buClr>
        <a:buFont typeface="Impact" pitchFamily="34" charset="0"/>
        <a:buChar char="►"/>
        <a:defRPr sz="2400" b="1">
          <a:solidFill>
            <a:srgbClr val="8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7C80"/>
        </a:buClr>
        <a:buSzPct val="150000"/>
        <a:buFont typeface="Wingdings" pitchFamily="2" charset="2"/>
        <a:buChar char="§"/>
        <a:defRPr sz="2000">
          <a:solidFill>
            <a:srgbClr val="33339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7C80"/>
        </a:buClr>
        <a:buSzPct val="200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contenu 2"/>
          <p:cNvSpPr txBox="1">
            <a:spLocks/>
          </p:cNvSpPr>
          <p:nvPr/>
        </p:nvSpPr>
        <p:spPr>
          <a:xfrm>
            <a:off x="142875" y="1412875"/>
            <a:ext cx="8893175" cy="463867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7C80"/>
              </a:buClr>
              <a:buFont typeface="Impact" pitchFamily="34" charset="0"/>
              <a:buNone/>
              <a:defRPr/>
            </a:pPr>
            <a:endParaRPr lang="fr-FR" kern="0" dirty="0">
              <a:latin typeface="+mn-lt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42875" y="1412875"/>
            <a:ext cx="8893175" cy="463867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7C80"/>
              </a:buClr>
              <a:buFont typeface="Impact" pitchFamily="34" charset="0"/>
              <a:buNone/>
              <a:defRPr/>
            </a:pPr>
            <a:endParaRPr lang="fr-FR" kern="0" dirty="0">
              <a:latin typeface="+mn-lt"/>
            </a:endParaRPr>
          </a:p>
        </p:txBody>
      </p:sp>
      <p:pic>
        <p:nvPicPr>
          <p:cNvPr id="49156" name="Picture 120" descr="plume fondnlleu-teinte227"/>
          <p:cNvPicPr>
            <a:picLocks noChangeAspect="1" noChangeArrowheads="1"/>
          </p:cNvPicPr>
          <p:nvPr/>
        </p:nvPicPr>
        <p:blipFill>
          <a:blip r:embed="rId14" cstate="print"/>
          <a:srcRect r="208"/>
          <a:stretch>
            <a:fillRect/>
          </a:stretch>
        </p:blipFill>
        <p:spPr bwMode="auto">
          <a:xfrm>
            <a:off x="0" y="-20638"/>
            <a:ext cx="9144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2"/>
          <p:cNvSpPr>
            <a:spLocks noChangeShapeType="1"/>
          </p:cNvSpPr>
          <p:nvPr/>
        </p:nvSpPr>
        <p:spPr bwMode="auto">
          <a:xfrm flipH="1">
            <a:off x="107950" y="6308725"/>
            <a:ext cx="8893175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fr-FR" dirty="0">
              <a:latin typeface="+mn-lt"/>
            </a:endParaRPr>
          </a:p>
        </p:txBody>
      </p:sp>
      <p:pic>
        <p:nvPicPr>
          <p:cNvPr id="49158" name="Image 12" descr="Futur_LOGO_III-Vlab-2.gi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9538" y="119063"/>
            <a:ext cx="1798637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numéro de diapositive 34"/>
          <p:cNvSpPr txBox="1">
            <a:spLocks/>
          </p:cNvSpPr>
          <p:nvPr/>
        </p:nvSpPr>
        <p:spPr>
          <a:xfrm>
            <a:off x="8243888" y="6453188"/>
            <a:ext cx="792162" cy="288925"/>
          </a:xfrm>
          <a:prstGeom prst="rect">
            <a:avLst/>
          </a:prstGeom>
        </p:spPr>
        <p:txBody>
          <a:bodyPr anchor="ctr"/>
          <a:lstStyle>
            <a:lvl1pPr algn="ctr">
              <a:def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Page </a:t>
            </a:r>
            <a:fld id="{C108F64A-C133-47EC-88AE-27B31DF351C4}" type="slidenum">
              <a:rPr lang="fr-FR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r>
              <a:rPr lang="fr-FR" sz="900" dirty="0"/>
              <a:t> </a:t>
            </a:r>
          </a:p>
        </p:txBody>
      </p:sp>
      <p:sp>
        <p:nvSpPr>
          <p:cNvPr id="9" name="Rectangle 12"/>
          <p:cNvSpPr/>
          <p:nvPr userDrawn="1"/>
        </p:nvSpPr>
        <p:spPr>
          <a:xfrm rot="16200000">
            <a:off x="-1270794" y="4734719"/>
            <a:ext cx="2843213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+mn-lt"/>
              </a:rPr>
              <a:t>Copyright © 2011 III-V Lab. All rights reserved.</a:t>
            </a:r>
            <a:r>
              <a:rPr lang="en-GB" sz="900" dirty="0">
                <a:latin typeface="+mn-lt"/>
              </a:rPr>
              <a:t> </a:t>
            </a:r>
            <a:endParaRPr lang="fr-FR" sz="200" dirty="0">
              <a:latin typeface="+mn-lt"/>
            </a:endParaRPr>
          </a:p>
        </p:txBody>
      </p:sp>
      <p:pic>
        <p:nvPicPr>
          <p:cNvPr id="49161" name="Picture 3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470400" y="6472238"/>
            <a:ext cx="646113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162" name="Object 1036"/>
          <p:cNvGraphicFramePr>
            <a:graphicFrameLocks noChangeAspect="1"/>
          </p:cNvGraphicFramePr>
          <p:nvPr/>
        </p:nvGraphicFramePr>
        <p:xfrm>
          <a:off x="5661025" y="6392863"/>
          <a:ext cx="1546225" cy="420687"/>
        </p:xfrm>
        <a:graphic>
          <a:graphicData uri="http://schemas.openxmlformats.org/presentationml/2006/ole">
            <p:oleObj spid="_x0000_s49162" r:id="rId17" imgW="2566416" imgH="638556" progId="Word.Picture.8">
              <p:embed/>
            </p:oleObj>
          </a:graphicData>
        </a:graphic>
      </p:graphicFrame>
      <p:pic>
        <p:nvPicPr>
          <p:cNvPr id="49163" name="Image 12" descr="NOKIA_LOGO_BLUE.png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411413" y="6280150"/>
            <a:ext cx="15462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 spd="slow" advTm="7000"/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7C80"/>
        </a:buClr>
        <a:buFont typeface="Impact" pitchFamily="34" charset="0"/>
        <a:buChar char="►"/>
        <a:defRPr sz="2400" b="1">
          <a:solidFill>
            <a:srgbClr val="8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7C80"/>
        </a:buClr>
        <a:buSzPct val="150000"/>
        <a:buFont typeface="Wingdings" pitchFamily="2" charset="2"/>
        <a:buChar char="§"/>
        <a:defRPr sz="2000">
          <a:solidFill>
            <a:srgbClr val="3333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7C80"/>
        </a:buClr>
        <a:buSzPct val="200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827584" y="1916832"/>
            <a:ext cx="75608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	Fabrication and testing of III-V/Si tandem solar cells</a:t>
            </a:r>
          </a:p>
          <a:p>
            <a:pPr algn="r"/>
            <a:r>
              <a:rPr lang="fr-FR" sz="2400" dirty="0" smtClean="0"/>
              <a:t>PROMIS workshop, Cadiz, 18/05/2016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13317" name="Picture 2" descr="C:\Users\soresi\Desktop\PROM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04813"/>
            <a:ext cx="4608512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084888" y="4076700"/>
            <a:ext cx="231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b="1" dirty="0"/>
              <a:t>Stefano </a:t>
            </a:r>
            <a:r>
              <a:rPr lang="fr-FR" sz="2400" b="1" dirty="0" smtClean="0"/>
              <a:t>Soresi</a:t>
            </a:r>
            <a:endParaRPr lang="fr-FR" sz="2400" b="1" dirty="0"/>
          </a:p>
        </p:txBody>
      </p:sp>
    </p:spTree>
  </p:cSld>
  <p:clrMapOvr>
    <a:masterClrMapping/>
  </p:clrMapOvr>
  <p:transition spd="slow" advTm="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Next steps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fr-FR" sz="2000" dirty="0" smtClean="0"/>
              <a:t>Monojunction cell:</a:t>
            </a:r>
          </a:p>
          <a:p>
            <a:r>
              <a:rPr lang="fr-FR" sz="1600" dirty="0" smtClean="0"/>
              <a:t>Cell optimization: thickness + doping level</a:t>
            </a:r>
          </a:p>
          <a:p>
            <a:r>
              <a:rPr lang="fr-FR" sz="1600" dirty="0" smtClean="0"/>
              <a:t>Techno optimization: mask + lateral passivation/ARC</a:t>
            </a:r>
          </a:p>
          <a:p>
            <a:pPr>
              <a:buNone/>
            </a:pPr>
            <a:r>
              <a:rPr lang="fr-FR" sz="1600" dirty="0" smtClean="0"/>
              <a:t>Expected efficiency: ≈ 15%</a:t>
            </a:r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r>
              <a:rPr lang="fr-FR" sz="2000" dirty="0" smtClean="0"/>
              <a:t>Multijunction cell:</a:t>
            </a:r>
          </a:p>
          <a:p>
            <a:r>
              <a:rPr lang="fr-FR" sz="1600" dirty="0" smtClean="0"/>
              <a:t>Idem (by MBE</a:t>
            </a:r>
            <a:r>
              <a:rPr lang="fr-FR" sz="1600" dirty="0" smtClean="0"/>
              <a:t>)</a:t>
            </a:r>
          </a:p>
          <a:p>
            <a:endParaRPr lang="fr-FR" sz="1600" dirty="0" smtClean="0"/>
          </a:p>
          <a:p>
            <a:pPr>
              <a:buNone/>
            </a:pPr>
            <a:r>
              <a:rPr lang="fr-FR" sz="2000" dirty="0" smtClean="0"/>
              <a:t>? Start to </a:t>
            </a:r>
            <a:r>
              <a:rPr lang="fr-FR" sz="2000" dirty="0" smtClean="0"/>
              <a:t>work</a:t>
            </a:r>
            <a:r>
              <a:rPr lang="fr-FR" sz="2000" dirty="0" smtClean="0"/>
              <a:t> on Sb </a:t>
            </a:r>
            <a:r>
              <a:rPr lang="fr-FR" sz="2000" dirty="0" smtClean="0"/>
              <a:t>templates</a:t>
            </a:r>
            <a:endParaRPr lang="fr-FR" sz="2000" dirty="0" smtClean="0"/>
          </a:p>
          <a:p>
            <a:endParaRPr lang="fr-FR" sz="1600" dirty="0" smtClean="0"/>
          </a:p>
          <a:p>
            <a:pPr>
              <a:buNone/>
            </a:pPr>
            <a:endParaRPr lang="fr-FR" sz="16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Picture 2" descr="P:\07-Projets\45-PROMIS\Solar cells\Starting point\Multijunction Cell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132856"/>
            <a:ext cx="3277981" cy="360000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5937210" y="5748246"/>
            <a:ext cx="15440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Multijunction</a:t>
            </a:r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ell</a:t>
            </a:r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 structure</a:t>
            </a:r>
            <a:endParaRPr lang="fr-F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fr-FR" sz="2800" dirty="0" smtClean="0"/>
          </a:p>
          <a:p>
            <a:pPr algn="ctr">
              <a:buNone/>
            </a:pPr>
            <a:endParaRPr lang="fr-FR" sz="2800" dirty="0" smtClean="0"/>
          </a:p>
          <a:p>
            <a:pPr algn="ctr">
              <a:buNone/>
            </a:pPr>
            <a:r>
              <a:rPr lang="fr-FR" sz="2800" dirty="0" smtClean="0"/>
              <a:t>THANK YOU FOR </a:t>
            </a:r>
          </a:p>
          <a:p>
            <a:pPr algn="ctr">
              <a:buNone/>
            </a:pPr>
            <a:r>
              <a:rPr lang="fr-FR" sz="2800" dirty="0" smtClean="0"/>
              <a:t>YOUR ATTENTION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Index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Introduction: the Goal</a:t>
            </a:r>
          </a:p>
          <a:p>
            <a:r>
              <a:rPr lang="fr-FR" dirty="0" smtClean="0"/>
              <a:t>First steps: formations and monojunction solar cells</a:t>
            </a:r>
          </a:p>
          <a:p>
            <a:r>
              <a:rPr lang="fr-FR" dirty="0" smtClean="0"/>
              <a:t>First results</a:t>
            </a:r>
          </a:p>
          <a:p>
            <a:r>
              <a:rPr lang="fr-FR" dirty="0" smtClean="0"/>
              <a:t>The next steps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Introduction: the goal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Improvement of photovoltaic </a:t>
            </a:r>
            <a:r>
              <a:rPr lang="en-US" sz="1600" dirty="0" smtClean="0"/>
              <a:t>technologies: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How to combine  best of III-V multijunction and </a:t>
            </a:r>
          </a:p>
          <a:p>
            <a:pPr>
              <a:buNone/>
            </a:pPr>
            <a:r>
              <a:rPr lang="en-US" sz="1600" dirty="0" smtClean="0"/>
              <a:t>	Si  techniques ?</a:t>
            </a:r>
          </a:p>
          <a:p>
            <a:r>
              <a:rPr lang="en-US" sz="1600" dirty="0" smtClean="0"/>
              <a:t>Different ways to do that: direct growth, </a:t>
            </a:r>
          </a:p>
          <a:p>
            <a:pPr>
              <a:buNone/>
            </a:pPr>
            <a:r>
              <a:rPr lang="en-US" sz="1600" dirty="0" smtClean="0"/>
              <a:t>	metamorphic  growth,  wafer bonding…</a:t>
            </a:r>
          </a:p>
          <a:p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Issue</a:t>
            </a:r>
            <a:r>
              <a:rPr lang="en-US" sz="1600" dirty="0" smtClean="0">
                <a:sym typeface="Wingdings" pitchFamily="2" charset="2"/>
              </a:rPr>
              <a:t>: lattice and thermal mismatch, </a:t>
            </a:r>
          </a:p>
          <a:p>
            <a:pPr>
              <a:buNone/>
            </a:pPr>
            <a:r>
              <a:rPr lang="en-US" sz="1600" dirty="0" smtClean="0">
                <a:sym typeface="Wingdings" pitchFamily="2" charset="2"/>
              </a:rPr>
              <a:t>	polar/non-polar interfaces</a:t>
            </a:r>
          </a:p>
          <a:p>
            <a:endParaRPr lang="en-US" sz="1600" dirty="0" smtClean="0">
              <a:sym typeface="Wingdings" pitchFamily="2" charset="2"/>
            </a:endParaRPr>
          </a:p>
        </p:txBody>
      </p:sp>
      <p:pic>
        <p:nvPicPr>
          <p:cNvPr id="4" name="Picture 3" descr="D:\Documents\Thèse 2013-2014\Thèse\Presentation\HiT2.png"/>
          <p:cNvPicPr>
            <a:picLocks noChangeAspect="1" noChangeArrowheads="1"/>
          </p:cNvPicPr>
          <p:nvPr/>
        </p:nvPicPr>
        <p:blipFill>
          <a:blip r:embed="rId2" cstate="print"/>
          <a:srcRect l="1320" t="3780" r="38864" b="34438"/>
          <a:stretch>
            <a:fillRect/>
          </a:stretch>
        </p:blipFill>
        <p:spPr bwMode="auto">
          <a:xfrm>
            <a:off x="5940152" y="2132856"/>
            <a:ext cx="2517974" cy="111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Documents\Thèse 2013-2014\Thèse\Presentation\finger_wide-1767_web.jpg"/>
          <p:cNvPicPr>
            <a:picLocks noChangeAspect="1" noChangeArrowheads="1"/>
          </p:cNvPicPr>
          <p:nvPr/>
        </p:nvPicPr>
        <p:blipFill>
          <a:blip r:embed="rId3" cstate="print"/>
          <a:srcRect l="52725" t="34467" r="9445" b="30614"/>
          <a:stretch>
            <a:fillRect/>
          </a:stretch>
        </p:blipFill>
        <p:spPr bwMode="auto">
          <a:xfrm>
            <a:off x="6444208" y="4221088"/>
            <a:ext cx="1666503" cy="102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D:\Documents\Thèse 2013-2014\Thèse\Romain stable10\Chapter5\figures\GaAs_on_Si_dislocation.png"/>
          <p:cNvPicPr>
            <a:picLocks noChangeAspect="1" noChangeArrowheads="1"/>
          </p:cNvPicPr>
          <p:nvPr/>
        </p:nvPicPr>
        <p:blipFill>
          <a:blip r:embed="rId4" cstate="print"/>
          <a:srcRect r="38625"/>
          <a:stretch>
            <a:fillRect/>
          </a:stretch>
        </p:blipFill>
        <p:spPr bwMode="auto">
          <a:xfrm>
            <a:off x="899592" y="4365104"/>
            <a:ext cx="1926158" cy="139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D:\Documents\Conferences Paper Grant\PVTC 2014\bonding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149080"/>
            <a:ext cx="1615604" cy="157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28"/>
          <p:cNvSpPr txBox="1">
            <a:spLocks noChangeArrowheads="1"/>
          </p:cNvSpPr>
          <p:nvPr/>
        </p:nvSpPr>
        <p:spPr bwMode="auto">
          <a:xfrm>
            <a:off x="1907704" y="4581128"/>
            <a:ext cx="79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Calibri" pitchFamily="34" charset="0"/>
              </a:rPr>
              <a:t>GaAs</a:t>
            </a:r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ZoneTexte 30"/>
          <p:cNvSpPr txBox="1">
            <a:spLocks noChangeArrowheads="1"/>
          </p:cNvSpPr>
          <p:nvPr/>
        </p:nvSpPr>
        <p:spPr bwMode="auto">
          <a:xfrm>
            <a:off x="1979712" y="5229200"/>
            <a:ext cx="720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Calibri" pitchFamily="34" charset="0"/>
              </a:rPr>
              <a:t>Si</a:t>
            </a:r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434557" y="5775284"/>
            <a:ext cx="8643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Direct </a:t>
            </a:r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growth</a:t>
            </a:r>
            <a:endParaRPr lang="fr-FR" sz="9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121320" y="5745304"/>
            <a:ext cx="9348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Wafer </a:t>
            </a:r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bonding</a:t>
            </a:r>
            <a:endParaRPr lang="fr-FR" sz="9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122867" y="5268432"/>
            <a:ext cx="230543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Traditional</a:t>
            </a:r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III-V </a:t>
            </a:r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multijunction</a:t>
            </a:r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solar</a:t>
            </a:r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cell</a:t>
            </a:r>
            <a:endParaRPr lang="fr-FR" sz="9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520001" y="3254787"/>
            <a:ext cx="13452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Traditional</a:t>
            </a:r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 Si </a:t>
            </a:r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solar</a:t>
            </a:r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cell</a:t>
            </a:r>
            <a:endParaRPr lang="fr-FR" sz="9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Introduction: the goal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Improvement of photovoltaic </a:t>
            </a:r>
            <a:r>
              <a:rPr lang="en-US" sz="1600" dirty="0" smtClean="0"/>
              <a:t>technologies: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1600" dirty="0" smtClean="0"/>
              <a:t>How to combine  best of III-V </a:t>
            </a:r>
            <a:r>
              <a:rPr lang="en-US" sz="1600" dirty="0" smtClean="0"/>
              <a:t>multijunction</a:t>
            </a:r>
            <a:r>
              <a:rPr lang="en-US" sz="1600" dirty="0" smtClean="0"/>
              <a:t> and </a:t>
            </a:r>
          </a:p>
          <a:p>
            <a:pPr>
              <a:buNone/>
            </a:pPr>
            <a:r>
              <a:rPr lang="en-US" sz="1600" dirty="0" smtClean="0"/>
              <a:t>	Si  techniques ?</a:t>
            </a:r>
          </a:p>
          <a:p>
            <a:r>
              <a:rPr lang="en-US" sz="1600" dirty="0" smtClean="0"/>
              <a:t>Different </a:t>
            </a:r>
            <a:r>
              <a:rPr lang="en-US" sz="1600" dirty="0" smtClean="0"/>
              <a:t>ways to do that: direct growth, </a:t>
            </a:r>
          </a:p>
          <a:p>
            <a:pPr>
              <a:buNone/>
            </a:pPr>
            <a:r>
              <a:rPr lang="en-US" sz="1600" dirty="0" smtClean="0"/>
              <a:t>	metamorphic  growth,  wafer bonding…</a:t>
            </a:r>
          </a:p>
          <a:p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Issue</a:t>
            </a:r>
            <a:r>
              <a:rPr lang="en-US" sz="1600" dirty="0" smtClean="0">
                <a:sym typeface="Wingdings" pitchFamily="2" charset="2"/>
              </a:rPr>
              <a:t>: lattice and thermal mismatch, </a:t>
            </a:r>
          </a:p>
          <a:p>
            <a:pPr>
              <a:buNone/>
            </a:pPr>
            <a:r>
              <a:rPr lang="en-US" sz="1600" dirty="0" smtClean="0">
                <a:sym typeface="Wingdings" pitchFamily="2" charset="2"/>
              </a:rPr>
              <a:t>	polar/non-polar interfaces</a:t>
            </a:r>
          </a:p>
          <a:p>
            <a:endParaRPr lang="en-US" sz="1600" dirty="0" smtClean="0">
              <a:sym typeface="Wingdings" pitchFamily="2" charset="2"/>
            </a:endParaRPr>
          </a:p>
          <a:p>
            <a:r>
              <a:rPr lang="en-US" sz="1600" dirty="0" smtClean="0">
                <a:sym typeface="Wingdings" pitchFamily="2" charset="2"/>
              </a:rPr>
              <a:t>Aim :  combining III-V and Si by direct growth </a:t>
            </a:r>
          </a:p>
          <a:p>
            <a:pPr>
              <a:buNone/>
            </a:pPr>
            <a:r>
              <a:rPr lang="en-US" sz="1600" dirty="0" smtClean="0">
                <a:sym typeface="Wingdings" pitchFamily="2" charset="2"/>
              </a:rPr>
              <a:t>	</a:t>
            </a:r>
            <a:r>
              <a:rPr lang="fr-FR" sz="1600" dirty="0" smtClean="0"/>
              <a:t>through the use of Sb-based templates</a:t>
            </a:r>
          </a:p>
          <a:p>
            <a:endParaRPr lang="fr-FR" sz="1600" dirty="0"/>
          </a:p>
        </p:txBody>
      </p:sp>
      <p:pic>
        <p:nvPicPr>
          <p:cNvPr id="6" name="Picture 3" descr="C:\Documents and Settings\soresi\Bureau\M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844824"/>
            <a:ext cx="3962335" cy="3672408"/>
          </a:xfrm>
          <a:prstGeom prst="rect">
            <a:avLst/>
          </a:prstGeom>
          <a:noFill/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653136"/>
            <a:ext cx="2304256" cy="163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3833988" y="6009240"/>
            <a:ext cx="19992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Examples</a:t>
            </a:r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 of </a:t>
            </a:r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ternary</a:t>
            </a:r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 III-V </a:t>
            </a:r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solar</a:t>
            </a:r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cells</a:t>
            </a:r>
            <a:endParaRPr lang="fr-F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724128" y="5517232"/>
            <a:ext cx="15440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Hypothetical</a:t>
            </a:r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 final structure</a:t>
            </a:r>
            <a:endParaRPr lang="fr-F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sz="1600" dirty="0" smtClean="0"/>
              <a:t>Formation in clean room processes</a:t>
            </a:r>
          </a:p>
          <a:p>
            <a:r>
              <a:rPr lang="fr-FR" sz="1600" dirty="0" smtClean="0"/>
              <a:t>Epitaxy: MOVPE</a:t>
            </a:r>
          </a:p>
          <a:p>
            <a:r>
              <a:rPr lang="fr-FR" sz="1600" dirty="0" smtClean="0"/>
              <a:t>Characterization techniques: XRD, C-V profiles, </a:t>
            </a:r>
          </a:p>
          <a:p>
            <a:pPr>
              <a:buNone/>
            </a:pPr>
            <a:r>
              <a:rPr lang="fr-FR" sz="1600" dirty="0" smtClean="0"/>
              <a:t>	Hall effect measurements, profilometry, </a:t>
            </a:r>
          </a:p>
          <a:p>
            <a:pPr>
              <a:buNone/>
            </a:pPr>
            <a:r>
              <a:rPr lang="fr-FR" sz="1600" dirty="0" smtClean="0"/>
              <a:t>	reflectometry, SIMS…</a:t>
            </a:r>
          </a:p>
          <a:p>
            <a:r>
              <a:rPr lang="fr-FR" sz="1600" dirty="0" smtClean="0"/>
              <a:t>Techno processes: photolithography, ion beam </a:t>
            </a:r>
          </a:p>
          <a:p>
            <a:pPr>
              <a:buNone/>
            </a:pPr>
            <a:r>
              <a:rPr lang="fr-FR" sz="1600" dirty="0" smtClean="0"/>
              <a:t>	etching, metallisation…</a:t>
            </a:r>
          </a:p>
          <a:p>
            <a:r>
              <a:rPr lang="fr-FR" sz="1600" dirty="0" smtClean="0"/>
              <a:t>Softwares</a:t>
            </a:r>
          </a:p>
          <a:p>
            <a:endParaRPr lang="fr-FR" sz="1600" dirty="0" smtClean="0"/>
          </a:p>
          <a:p>
            <a:pPr algn="just">
              <a:buNone/>
            </a:pPr>
            <a:r>
              <a:rPr lang="en-US" sz="1600" dirty="0" smtClean="0"/>
              <a:t>Development of a complete production  process for </a:t>
            </a:r>
          </a:p>
          <a:p>
            <a:pPr algn="just">
              <a:buNone/>
            </a:pPr>
            <a:r>
              <a:rPr lang="en-US" sz="1600" dirty="0" smtClean="0"/>
              <a:t>solar cells at III-V Lab (growth and techno):</a:t>
            </a:r>
          </a:p>
          <a:p>
            <a:pPr algn="just">
              <a:buNone/>
            </a:pPr>
            <a:r>
              <a:rPr lang="en-US" sz="1600" dirty="0" smtClean="0"/>
              <a:t>monojunction InP solar cell on InP substrate</a:t>
            </a:r>
            <a:endParaRPr lang="fr-FR" sz="1600" dirty="0" smtClean="0"/>
          </a:p>
        </p:txBody>
      </p:sp>
      <p:pic>
        <p:nvPicPr>
          <p:cNvPr id="4" name="Picture 5" descr="Aixtron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628800"/>
            <a:ext cx="3529012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06" t="28012" r="33166" b="13236"/>
          <a:stretch/>
        </p:blipFill>
        <p:spPr bwMode="auto">
          <a:xfrm>
            <a:off x="5856096" y="3789280"/>
            <a:ext cx="2122592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126196" y="3356992"/>
            <a:ext cx="15824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MOVPE </a:t>
            </a:r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reactor</a:t>
            </a:r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 in III-V </a:t>
            </a:r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Lab</a:t>
            </a:r>
            <a:endParaRPr lang="fr-F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024208" y="5964270"/>
            <a:ext cx="17876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Current</a:t>
            </a:r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photolithographic</a:t>
            </a:r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mask</a:t>
            </a:r>
            <a:endParaRPr lang="fr-F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Monojunction solar cell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sz="1600" dirty="0" smtClean="0"/>
          </a:p>
          <a:p>
            <a:pPr>
              <a:buNone/>
            </a:pPr>
            <a:r>
              <a:rPr lang="fr-FR" sz="1600" dirty="0" smtClean="0"/>
              <a:t>Theoretical study, characterization, techno and </a:t>
            </a:r>
          </a:p>
          <a:p>
            <a:pPr>
              <a:buNone/>
            </a:pPr>
            <a:r>
              <a:rPr lang="fr-FR" sz="1600" dirty="0" smtClean="0"/>
              <a:t>measurements</a:t>
            </a:r>
            <a:endParaRPr lang="fr-FR" sz="1600" dirty="0"/>
          </a:p>
        </p:txBody>
      </p:sp>
      <p:pic>
        <p:nvPicPr>
          <p:cNvPr id="4" name="Picture 3" descr="P:\07-Projets\45-PROMIS\Solar cells\Starting point\InP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700808"/>
            <a:ext cx="2528745" cy="1800000"/>
          </a:xfrm>
          <a:prstGeom prst="rect">
            <a:avLst/>
          </a:prstGeom>
          <a:noFill/>
        </p:spPr>
      </p:pic>
      <p:pic>
        <p:nvPicPr>
          <p:cNvPr id="5" name="Picture 2" descr="C:\Users\soresi\Desktop\Montpellier\WP_20160317_17_01_44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149080"/>
            <a:ext cx="255443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C:\Documents and Settings\soresi\Bureau\dl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924944"/>
            <a:ext cx="4680000" cy="3026836"/>
          </a:xfrm>
          <a:prstGeom prst="rect">
            <a:avLst/>
          </a:prstGeom>
          <a:noFill/>
        </p:spPr>
      </p:pic>
      <p:pic>
        <p:nvPicPr>
          <p:cNvPr id="7" name="Picture 6" descr="C:\Documents and Settings\soresi\Bureau\dl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3284984"/>
            <a:ext cx="2160000" cy="107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>
            <a:off x="6630252" y="3513056"/>
            <a:ext cx="8643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Cell</a:t>
            </a:r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 structure</a:t>
            </a:r>
            <a:endParaRPr lang="fr-F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444208" y="5604230"/>
            <a:ext cx="11144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First </a:t>
            </a:r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complete</a:t>
            </a:r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cell</a:t>
            </a:r>
            <a:endParaRPr lang="fr-F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877724" y="5976500"/>
            <a:ext cx="21595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Doping profile by SIMS </a:t>
            </a:r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measurements</a:t>
            </a:r>
            <a:endParaRPr lang="fr-F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First results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sz="1400" dirty="0" smtClean="0"/>
          </a:p>
          <a:p>
            <a:r>
              <a:rPr lang="fr-FR" sz="1600" dirty="0" smtClean="0"/>
              <a:t>a: 60 nm</a:t>
            </a:r>
            <a:r>
              <a:rPr lang="fr-FR" sz="2400" dirty="0" smtClean="0"/>
              <a:t> </a:t>
            </a:r>
            <a:r>
              <a:rPr lang="fr-FR" sz="1600" dirty="0" smtClean="0"/>
              <a:t>GaInAs </a:t>
            </a:r>
            <a:r>
              <a:rPr lang="fr-FR" sz="1600" dirty="0" smtClean="0">
                <a:sym typeface="Wingdings" pitchFamily="2" charset="2"/>
              </a:rPr>
              <a:t> </a:t>
            </a:r>
          </a:p>
          <a:p>
            <a:pPr>
              <a:buNone/>
            </a:pPr>
            <a:r>
              <a:rPr lang="fr-FR" sz="1600" dirty="0" smtClean="0">
                <a:sym typeface="Wingdings" pitchFamily="2" charset="2"/>
              </a:rPr>
              <a:t>	problem with cap layer and </a:t>
            </a:r>
          </a:p>
          <a:p>
            <a:pPr>
              <a:buNone/>
            </a:pPr>
            <a:r>
              <a:rPr lang="fr-FR" sz="1600" dirty="0" smtClean="0">
                <a:sym typeface="Wingdings" pitchFamily="2" charset="2"/>
              </a:rPr>
              <a:t>	front contact</a:t>
            </a:r>
            <a:endParaRPr lang="fr-FR" sz="1600" dirty="0" smtClean="0"/>
          </a:p>
          <a:p>
            <a:r>
              <a:rPr lang="fr-FR" sz="1600" dirty="0" smtClean="0"/>
              <a:t>b: 260 nm GaInAs </a:t>
            </a:r>
          </a:p>
          <a:p>
            <a:pPr>
              <a:buNone/>
            </a:pPr>
            <a:r>
              <a:rPr lang="fr-FR" sz="1600" dirty="0" smtClean="0"/>
              <a:t>	+ optimized annealing </a:t>
            </a:r>
          </a:p>
          <a:p>
            <a:r>
              <a:rPr lang="fr-FR" sz="1600" dirty="0" smtClean="0"/>
              <a:t>c: b + 115 nm Si</a:t>
            </a:r>
            <a:r>
              <a:rPr lang="fr-FR" sz="1600" baseline="-25000" dirty="0" smtClean="0"/>
              <a:t>3</a:t>
            </a:r>
            <a:r>
              <a:rPr lang="fr-FR" sz="1600" dirty="0" smtClean="0"/>
              <a:t>N</a:t>
            </a:r>
            <a:r>
              <a:rPr lang="fr-FR" sz="1600" baseline="-25000" dirty="0" smtClean="0"/>
              <a:t>4 </a:t>
            </a:r>
            <a:r>
              <a:rPr lang="fr-FR" sz="1600" dirty="0" smtClean="0"/>
              <a:t>(lateral </a:t>
            </a:r>
          </a:p>
          <a:p>
            <a:pPr>
              <a:buNone/>
            </a:pPr>
            <a:r>
              <a:rPr lang="fr-FR" sz="1600" dirty="0" smtClean="0"/>
              <a:t>	passivation and ARC)</a:t>
            </a:r>
            <a:endParaRPr lang="fr-FR" sz="1600" baseline="-25000" dirty="0" smtClean="0"/>
          </a:p>
          <a:p>
            <a:endParaRPr lang="fr-FR" sz="2000" dirty="0"/>
          </a:p>
        </p:txBody>
      </p:sp>
      <p:pic>
        <p:nvPicPr>
          <p:cNvPr id="1026" name="Picture 2" descr="C:\Documents and Settings\soresi\Bureau\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268760"/>
            <a:ext cx="5613673" cy="3614807"/>
          </a:xfrm>
          <a:prstGeom prst="rect">
            <a:avLst/>
          </a:prstGeom>
          <a:noFill/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611560" y="4869160"/>
          <a:ext cx="3528391" cy="1210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497"/>
                <a:gridCol w="856646"/>
                <a:gridCol w="1008112"/>
                <a:gridCol w="648072"/>
                <a:gridCol w="576064"/>
              </a:tblGrid>
              <a:tr h="353070"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V</a:t>
                      </a:r>
                      <a:r>
                        <a:rPr lang="fr-FR" sz="1200" baseline="-25000" dirty="0" smtClean="0"/>
                        <a:t>OC</a:t>
                      </a:r>
                      <a:r>
                        <a:rPr lang="fr-FR" sz="1200" baseline="0" dirty="0" smtClean="0"/>
                        <a:t> (mV)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J</a:t>
                      </a:r>
                      <a:r>
                        <a:rPr lang="fr-FR" sz="1200" baseline="-25000" dirty="0" smtClean="0"/>
                        <a:t>SC</a:t>
                      </a:r>
                      <a:r>
                        <a:rPr lang="fr-FR" sz="1200" dirty="0" smtClean="0"/>
                        <a:t> (mA/cm</a:t>
                      </a:r>
                      <a:r>
                        <a:rPr lang="fr-FR" sz="1200" baseline="30000" dirty="0" smtClean="0"/>
                        <a:t>2</a:t>
                      </a:r>
                      <a:r>
                        <a:rPr lang="fr-FR" sz="1200" dirty="0" smtClean="0"/>
                        <a:t>)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FF (%)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η</a:t>
                      </a:r>
                      <a:r>
                        <a:rPr lang="fr-FR" sz="1200" dirty="0" smtClean="0"/>
                        <a:t> (%)</a:t>
                      </a:r>
                      <a:endParaRPr lang="fr-FR" sz="1200" dirty="0"/>
                    </a:p>
                  </a:txBody>
                  <a:tcPr anchor="ctr"/>
                </a:tc>
              </a:tr>
              <a:tr h="29754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a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70.94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24.82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62.0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1.09</a:t>
                      </a:r>
                      <a:endParaRPr lang="fr-FR" sz="1200" dirty="0"/>
                    </a:p>
                  </a:txBody>
                  <a:tcPr anchor="ctr"/>
                </a:tc>
              </a:tr>
              <a:tr h="285933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b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353.96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18.69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69.3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4.58</a:t>
                      </a:r>
                      <a:endParaRPr lang="fr-FR" sz="1200" dirty="0"/>
                    </a:p>
                  </a:txBody>
                  <a:tcPr anchor="ctr"/>
                </a:tc>
              </a:tr>
              <a:tr h="199766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c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5652120" y="4911188"/>
            <a:ext cx="9925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First I-V profiles</a:t>
            </a:r>
            <a:endParaRPr lang="fr-F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211960" y="5949280"/>
            <a:ext cx="7809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First </a:t>
            </a:r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results</a:t>
            </a:r>
            <a:endParaRPr lang="fr-F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Next steps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fr-FR" sz="2000" dirty="0" smtClean="0"/>
              <a:t>Monojunction cell:</a:t>
            </a:r>
          </a:p>
          <a:p>
            <a:r>
              <a:rPr lang="fr-FR" sz="1600" dirty="0" smtClean="0"/>
              <a:t>Cell optimization: thickness + doping level</a:t>
            </a:r>
          </a:p>
          <a:p>
            <a:r>
              <a:rPr lang="fr-FR" sz="1600" dirty="0" smtClean="0"/>
              <a:t>Techno optimization: mask + lateral passivation/ARC</a:t>
            </a:r>
          </a:p>
          <a:p>
            <a:pPr>
              <a:buNone/>
            </a:pPr>
            <a:r>
              <a:rPr lang="fr-FR" sz="1600" dirty="0" smtClean="0"/>
              <a:t>Expected efficiency: ≈ 15%</a:t>
            </a:r>
          </a:p>
          <a:p>
            <a:pPr>
              <a:buNone/>
            </a:pPr>
            <a:endParaRPr lang="fr-FR" sz="1600" dirty="0" smtClean="0"/>
          </a:p>
          <a:p>
            <a:endParaRPr lang="fr-FR" sz="16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Next steps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fr-FR" sz="2000" dirty="0" smtClean="0"/>
              <a:t>Monojunction cell:</a:t>
            </a:r>
          </a:p>
          <a:p>
            <a:r>
              <a:rPr lang="fr-FR" sz="1600" dirty="0" smtClean="0"/>
              <a:t>Cell optimization: thickness + doping level</a:t>
            </a:r>
          </a:p>
          <a:p>
            <a:r>
              <a:rPr lang="fr-FR" sz="1600" dirty="0" smtClean="0"/>
              <a:t>Techno optimization: mask + lateral passivation/ARC</a:t>
            </a:r>
          </a:p>
          <a:p>
            <a:pPr>
              <a:buNone/>
            </a:pPr>
            <a:r>
              <a:rPr lang="fr-FR" sz="1600" dirty="0" smtClean="0"/>
              <a:t>Expected efficiency: ≈ 15%</a:t>
            </a:r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r>
              <a:rPr lang="fr-FR" sz="2000" dirty="0" smtClean="0"/>
              <a:t>Multijunction cell:</a:t>
            </a:r>
          </a:p>
          <a:p>
            <a:r>
              <a:rPr lang="fr-FR" sz="1600" dirty="0" smtClean="0"/>
              <a:t>Idem (by MBE)</a:t>
            </a:r>
          </a:p>
          <a:p>
            <a:pPr>
              <a:buNone/>
            </a:pPr>
            <a:endParaRPr lang="fr-FR" sz="16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Picture 2" descr="P:\07-Projets\45-PROMIS\Solar cells\Starting point\Multijunction Cell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132856"/>
            <a:ext cx="3277981" cy="360000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5937210" y="5748246"/>
            <a:ext cx="15440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Multijunction</a:t>
            </a:r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ell</a:t>
            </a:r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</a:rPr>
              <a:t> structure</a:t>
            </a:r>
            <a:endParaRPr lang="fr-F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Theme Alcatel new-4">
  <a:themeElements>
    <a:clrScheme name="3_Theme Alcatel new-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Theme Alcatel new-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Theme Alcatel new-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heme Alcatel new-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heme Alcatel new-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heme Alcatel new-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heme Alcatel new-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heme Alcatel new-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Theme Alcatel new-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Theme Alcatel new-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Theme Alcatel new-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Theme Alcatel new-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Theme Alcatel new-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Theme Alcatel new-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Theme Alcatel new-4">
  <a:themeElements>
    <a:clrScheme name="4_Theme Alcatel new-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Theme Alcatel new-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Theme Alcatel new-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Theme Alcatel new-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Theme Alcatel new-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Theme Alcatel new-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Theme Alcatel new-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Theme Alcatel new-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Theme Alcatel new-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Theme Alcatel new-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Theme Alcatel new-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Theme Alcatel new-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Theme Alcatel new-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Theme Alcatel new-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9512</TotalTime>
  <Words>254</Words>
  <Application>Microsoft Office PowerPoint</Application>
  <PresentationFormat>Affichage à l'écran (4:3)</PresentationFormat>
  <Paragraphs>114</Paragraphs>
  <Slides>11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3_Theme Alcatel new-4</vt:lpstr>
      <vt:lpstr>4_Theme Alcatel new-4</vt:lpstr>
      <vt:lpstr>Microsoft Word Picture</vt:lpstr>
      <vt:lpstr>Diapositive 1</vt:lpstr>
      <vt:lpstr>Index</vt:lpstr>
      <vt:lpstr>Introduction: the goal</vt:lpstr>
      <vt:lpstr>Introduction: the goal</vt:lpstr>
      <vt:lpstr>Formation</vt:lpstr>
      <vt:lpstr>Monojunction solar cell</vt:lpstr>
      <vt:lpstr>First results</vt:lpstr>
      <vt:lpstr>Next steps</vt:lpstr>
      <vt:lpstr>Next steps</vt:lpstr>
      <vt:lpstr>Next steps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 cellule InP</dc:title>
  <dc:creator>stefano soresi</dc:creator>
  <cp:lastModifiedBy>soresi</cp:lastModifiedBy>
  <cp:revision>341</cp:revision>
  <dcterms:created xsi:type="dcterms:W3CDTF">2016-02-08T10:44:40Z</dcterms:created>
  <dcterms:modified xsi:type="dcterms:W3CDTF">2016-05-12T14:12:37Z</dcterms:modified>
</cp:coreProperties>
</file>